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7"/>
  </p:notesMasterIdLst>
  <p:sldIdLst>
    <p:sldId id="300" r:id="rId3"/>
    <p:sldId id="323" r:id="rId4"/>
    <p:sldId id="302" r:id="rId5"/>
    <p:sldId id="259" r:id="rId6"/>
    <p:sldId id="324" r:id="rId7"/>
    <p:sldId id="303" r:id="rId8"/>
    <p:sldId id="351" r:id="rId9"/>
    <p:sldId id="304" r:id="rId10"/>
    <p:sldId id="305" r:id="rId11"/>
    <p:sldId id="320" r:id="rId12"/>
    <p:sldId id="322" r:id="rId13"/>
    <p:sldId id="321" r:id="rId14"/>
    <p:sldId id="317" r:id="rId15"/>
    <p:sldId id="316" r:id="rId16"/>
    <p:sldId id="319" r:id="rId17"/>
    <p:sldId id="331" r:id="rId18"/>
    <p:sldId id="333" r:id="rId19"/>
    <p:sldId id="334" r:id="rId20"/>
    <p:sldId id="336" r:id="rId21"/>
    <p:sldId id="337" r:id="rId22"/>
    <p:sldId id="338" r:id="rId23"/>
    <p:sldId id="350" r:id="rId24"/>
    <p:sldId id="318"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2" autoAdjust="0"/>
    <p:restoredTop sz="69804" autoAdjust="0"/>
  </p:normalViewPr>
  <p:slideViewPr>
    <p:cSldViewPr snapToGrid="0">
      <p:cViewPr varScale="1">
        <p:scale>
          <a:sx n="65" d="100"/>
          <a:sy n="65" d="100"/>
        </p:scale>
        <p:origin x="72" y="21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10/27/2018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2017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Grant Trey, Chief Innovation Officer, Trey Research</a:t>
            </a:r>
          </a:p>
          <a:p>
            <a:pPr marL="171450" indent="-171450">
              <a:buFont typeface="Arial" panose="020B0604020202020204" pitchFamily="34" charset="0"/>
              <a:buChar char="•"/>
            </a:pPr>
            <a:r>
              <a:rPr lang="en-US" dirty="0"/>
              <a:t>Dan Cole, VP of Engineering, Trey Research</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CIOs,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Commerce solution uses an API App to host the Payments web service with which the Vending Machine interacts to conduct purchase transactions.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Payment Web API invokes a 3</a:t>
            </a:r>
            <a:r>
              <a:rPr lang="en-US" sz="1200" b="0" i="0" u="none" strike="noStrike" kern="1200" baseline="30000" dirty="0">
                <a:solidFill>
                  <a:schemeClr val="tx1"/>
                </a:solidFill>
                <a:latin typeface="+mn-lt"/>
                <a:ea typeface="+mn-ea"/>
                <a:cs typeface="+mn-cs"/>
              </a:rPr>
              <a:t>rd</a:t>
            </a:r>
            <a:r>
              <a:rPr lang="en-US" sz="1200" b="0" i="0" u="none" strike="noStrike" kern="1200" baseline="0" dirty="0">
                <a:solidFill>
                  <a:schemeClr val="tx1"/>
                </a:solidFill>
                <a:latin typeface="+mn-lt"/>
                <a:ea typeface="+mn-ea"/>
                <a:cs typeface="+mn-cs"/>
              </a:rPr>
              <a:t> party payment gateway as needed for authorizing and capturing credit card payments, and logs the purchase transaction to SQL DB.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data for these purchase transactions is stored using an In-Memory table with a Columnar Index, which will support the write-heavy workload while still allowing analytics to operate, such as queries coming from Power BI Desktop.</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that Trey complete purchase transactions and store their purchase transaction history in Azure? </a:t>
            </a:r>
            <a:br>
              <a:rPr lang="en-US" sz="1200" b="0" i="1" u="none" strike="noStrike" kern="1200" baseline="0" dirty="0">
                <a:solidFill>
                  <a:schemeClr val="tx1"/>
                </a:solidFill>
                <a:latin typeface="+mn-lt"/>
                <a:ea typeface="+mn-ea"/>
                <a:cs typeface="+mn-cs"/>
              </a:rPr>
            </a:br>
            <a:endParaRPr lang="en-US" sz="1200" b="0" i="1"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Trey research should provision an API App that will host the web service responsible for payments, make a call out to the 3rd party payment gateway to authorize and capture payment.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Transactions should be captured in Azure SQL Database.</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services would you suggest and how would configure the storage and indexing?</a:t>
            </a:r>
          </a:p>
          <a:p>
            <a:pPr marL="0" indent="0" rtl="0">
              <a:buFont typeface="Arial" panose="020B0604020202020204" pitchFamily="34" charset="0"/>
              <a:buNone/>
            </a:pPr>
            <a:endParaRPr lang="en-US" sz="1200" b="1" i="1"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To support the write-heavy workload that results from storing successful and aborted transactions, Trey should configure the transactions table as an In-Memory table with a Non-Clustered Columnar Index.</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Durability of SCHEMA_AND_DATA, enabling the benefit of supporting large numbers of insert queries without the risk of losing data because it provides fully durable transactions that write the transaction log to disk before returning control to the client.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Non-Clustered Columnar Index would be configured on all the columns. The effect of this is that the columnstore index maintains a copy of the data, enabling OLTP and analytics workloads to run against separate copies of the data. To leverage the memory-optimized features, Trey would need to deploy the Premium tier of Azure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Trey capitalize on in order to scalably ingest the engagement telemetry directly from the vending machines?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Use IoT hubs to initially ingest and temporarily store engagement telemetry from the vending machines, and to support intelligent promotions (since IoT Hub provides functionality for both device-to-cloud and cloud-to-device messaging). </a:t>
            </a:r>
            <a:br>
              <a:rPr lang="en-US" sz="1200" b="0" i="0" dirty="0"/>
            </a:b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Would you recommend they use Azure Storage Blobs or Azure Data Lake Store for persisting their engagement telemetry? Be specific with your reasoning.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Azure Data Lake Store as it addresses concern of “maxing out” their storage capacity. </a:t>
            </a: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Unlike Azure Storage Blobs (which has a maximum capacity of 500 TB per account), Azure Data Lake Store has no fixed upper limits and scales as storage needs scale. To accomplish a similar goal with Azure Storage would mean provisioning new Azure Storage accounts each time the limit is approached, and managing the storage of the data across multiple Azure Storage accounts.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is processing the telemetry ingested, at least in so far as persisting the telemetry to the durable storage you recommended? How is this configured or implemented?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simplest option would be to configure an Azure Stream Analytics job to pull the data from IoT Hub and configure the Data Lake Store as the stream output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Every 90 days the authorization for Stream Analytics to access Azure Data Lake Store needs to be renewed. To renew the authorization will require Trey to stop their Stream Analytics job, renew the authorization and restart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Instead, use a Web Job that is running the Event Processor Host (from the Service Bus SDK), and implement an Event Processor that uses the Azure Data Lake Store SDK to write the telemetry pulled from IoT Hub.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Azure service or API would you suggest Trey utilize for determining demographics about a consumer from a photo of them taken by the vending machine? How is this provisioned and utilized?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Utilize the Face API, a part of Microsoft Cognitive Services.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Face API exposes a Face Detect operation that, provided a URL to photo, returns demographics about the subject of the photo including features such as age, gender, facial expression, facial hair, head position and if any form of glasses (reading, sunglasses, swim goggles, etc.) are detected.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a Cognitive Services account with an API type of Face API in the Portal.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an API App that would receive the photo from the vending machine, temporarily store it in Blob storage, and provide the URL (using a SAS token) to the Face API.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Once the demographics have been retrieved from the Face API, the API App can delete the photo from blob storage to preserve anonymity.</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Trey use for implementing their machine learning model that recommends a product and price given consumer demographics?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First check that they really do need those large datasets to accurately train their model—in many cases very high accuracy can be achieved with datasets many times smaller, so it is important to involve a Data Scientist to verify this concern.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If large training data sets are required, Azure Machine Learning cannot be used (since the maximum dataset size it can access is 10GB).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Instead, Trey should look at running R Server on HDInsight or SparkR on Azure Databricks.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This would enable them to program their machine learning models in R, but also be able to address large training data sets as well as reducing training time by being able to parallelize the training across multiple nodes in a cluster.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guide Trey to load data, so it can be used for training the machine learning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Trey should be capturing the telemetry to Azure Data Lake Store, which can be accessed from R Server on HDInsight.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category of machine learning algorithm would you recommend to Trey for use in constructing their model? For this scenario your options are clustering, regression or two-class classification. Why?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Trey could implement their model using linear regression that would center around predicting the price at which to sell the items in the inventory of the vending machine, given the product and the demographics. A second model could be used that implements a two-class classification (sold or not sold) that predicts which product is likely to be bought given the product, demographics and recommended price.</a:t>
            </a:r>
            <a:endParaRPr lang="en-US" sz="1200" b="1"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operationalize your trained model, so it can be invoked with the demographics?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They should expose the trained model as a web service.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possible approach is to leverage Azure Machine Learning to host the trained model as a scoring service. To score by using an Azure Machine Learning web service, Trey could use the open source Azure Machine Learning R package to publish their model as an Azure web service. They would use the features of Azure Machine Learning to create an interface for the web service, and then call the web service as needed for scoring.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There is one caveat with this approach- Trey would need to convert any ScaleR model objects to equivalent open-source model objects for use with the web service. This can be done through the use of ScaleR coercion functions, such as as.randomForest() for ensemble-based models.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doing this, Trey would be forgoing the scale out capabilities of the ScaleR objects. To maintain the scale out capabilities, Trey could provision a server running Microsoft R Server Operationalization, which would enable them to deploy their R scripts and models as a web service. These web services can run models built with ScaleR functions and therefore, Trey would not need to sacrifice the scale-out training capability in order to achieve easy operationalization into web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option for Trey to consider would be using IoT Edge, which would allow them to train their models in the cloud, and run them on edge devices, such as their vending machines. This service is meant for customers who want to analyze data on devices instead of in the cloud. By moving parts of their workload to the edge, their devices can spend less time sending messages to the cloud and react more quickly to changes in status.</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Where would you store the packages containing promotional artifacts for download by the vending machine and how would you instruct the vending machine to download and install them? Be specific on any Azure services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packages could be stored in Blob storage. A SAS signature could be generated that the vending machine would use to download the package. This SAS URI would be provided by sending a command to the specific vending machine using IoT Hub. </a:t>
            </a: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414360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tool would you recommend Trey utilize for performing ad-hoc wrangling, exploration and visualization of their data?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They could use Power BI Desktop. The Query Editor functionality would enable them to filter and shape the data before visualizing it in reports and creating dashboards.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make the resulting visualization available to others in the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They can publish their reports to PowerBI.com. </a:t>
            </a: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We’ve heard that Azure’s machine learning can only train on data sets up to 10GB in size, are we blocked?</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While this is true for datasets processed using Azure Machine Learning, this is not the case in Azure when using R Server, either on HDInsight or as SQL Server R Services with SQL Server in a VM.</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While not required in the short term, would our machine learning approach enable us to support reinforcement learning (whereby recommendations that lead to a purchase are preferred over time)?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Reinforcement learning requires a training loop that feeds successful predictions back into the model to improve. Azure Machine Learning does not support this, but there are various R learners (that can run on R Server on HDInsight or SQL Server R Services) that support reinforcement.</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are concerned that training our models will take too long.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Azure Machine Learning currently uses a single virtual machine instance to train a model and does not utilize algorithms that parallelize across cores. R Server on HDInsight provides specialized algorithms that parallelize across server cores and across nodes in the HDInsight cluster. SQL Server R Services does not currently parallelize training across servers in a cluster.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Can we really perform real-time analytics using only a single data store? We cannot afford to lose any of our purchase transaction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Yes. Real-time analytics in SQL Server 2016 and Azure SQL Database is an approach that aims to provide support for analytics workloads (e.g., queries that compute aggregates over large portions of a dataset) while not affecting the performance or durability of transactional workloads (e.g., those that are write/query intensive). This is accomplished with the In-Memory and Columnar Index features.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3980566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10/27/2018 12:13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Trey Research Inc. looks at the old way of doing things in retail and introduces innovative experiences that delight customers and drive sales. </a:t>
            </a:r>
          </a:p>
          <a:p>
            <a:pPr marL="171450" indent="-171450">
              <a:buFont typeface="Arial" panose="020B0604020202020204" pitchFamily="34" charset="0"/>
              <a:buChar char="•"/>
            </a:pPr>
            <a:r>
              <a:rPr lang="en-US" dirty="0"/>
              <a:t>Their latest initiative focuses on intelligent vending machines that have sophisticated computing platforms called Vending Machine IO boards (which are capable of running Microsoft Windows) </a:t>
            </a:r>
          </a:p>
          <a:p>
            <a:pPr marL="171450" indent="-171450">
              <a:buFont typeface="Arial" panose="020B0604020202020204" pitchFamily="34" charset="0"/>
              <a:buChar char="•"/>
            </a:pPr>
            <a:r>
              <a:rPr lang="en-US" dirty="0"/>
              <a:t>These boards are well advanced beyond the traditional Vending Machine Controller (VMC) that are only capable of rudimentary functions like controlling temperature, dispensing product and processing cash payment. </a:t>
            </a:r>
          </a:p>
          <a:p>
            <a:pPr marL="171450" indent="-171450">
              <a:buFont typeface="Arial" panose="020B0604020202020204" pitchFamily="34" charset="0"/>
              <a:buChar char="•"/>
            </a:pPr>
            <a:r>
              <a:rPr lang="en-US" dirty="0"/>
              <a:t>Each vending machine includes a large, hi definition display, a touch screen, a camera, and peripherals for handling cash and credit cards, and they are all connected via either Wi-Fi or 4G LTE connections to the Internet.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latin typeface="+mn-lt"/>
                <a:cs typeface="Segoe UI" panose="020B0502040204020203" pitchFamily="34" charset="0"/>
              </a:rPr>
              <a:t>Looking at designing a solution that addresses three core areas: commerce, engagement analytics, and intelligent promotions.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Commerce: they are looking at modernizing the handling of purchase transactions that accept payment by cash or credit card, and in the future, NFC (Near Field Communication). Regardless of the payment method or the transaction outcome, all purchase transactions are logged to a database for later analysis.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Engagement: Collect telemetry like dwell times, impressions, and conversions to answer questions like when a recommendation is displayed and a purchase transaction occurred, was the recommended product purchased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latin typeface="+mn-lt"/>
                <a:cs typeface="Segoe UI" panose="020B0502040204020203" pitchFamily="34" charset="0"/>
              </a:rPr>
              <a:t>Intelligent Promotion: Each vending machine maintains a local copy of the ads (images, videos) that are appropriate to the inventory and used with promotions. These are pushed as a package down to the vending machine on demand. When a vending machine identifies a visitor in proximity, it takes a photo that it will use to anonymously determine demographics (such as age, gender, and possibly features like whether the consumer is smiling or wearing sunglasses) that are used to decide what to promote on its display.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 IoT solution that can handle high volumes of telemetry data, and enables the solution to communicate with the vending machines for situations like package updates.</a:t>
            </a:r>
          </a:p>
          <a:p>
            <a:pPr marL="171450" indent="-171450">
              <a:buFont typeface="Arial" panose="020B0604020202020204" pitchFamily="34" charset="0"/>
              <a:buChar char="•"/>
            </a:pPr>
            <a:r>
              <a:rPr lang="en-US" dirty="0"/>
              <a:t>A data store that can handle the extremely write-heavy workload that results from the purchase transactions, whilst still allowing them to quickly perform analytics using SQL.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highly scalable storage solution that won’t “max out” and can handle all the telemetry from their vending machines.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platform on which to build and train machine learning models against high volumes of training data, ideally programmed with R.</a:t>
            </a:r>
          </a:p>
          <a:p>
            <a:pPr marL="171450" indent="-171450">
              <a:buFont typeface="Arial" panose="020B0604020202020204" pitchFamily="34" charset="0"/>
              <a:buChar char="•"/>
            </a:pPr>
            <a:r>
              <a:rPr lang="en-US" dirty="0"/>
              <a:t>A solution that can provide demographics, given a photo of a person. </a:t>
            </a:r>
          </a:p>
          <a:p>
            <a:pPr marL="171450" indent="-171450">
              <a:buFont typeface="Arial" panose="020B0604020202020204" pitchFamily="34" charset="0"/>
              <a:buChar char="•"/>
            </a:pPr>
            <a:r>
              <a:rPr lang="en-US" dirty="0"/>
              <a:t>Tools for performing light-weight wrangling of their data, exploration and visualization.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161669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We’ve heard that Azure’s machine learning can only train on data sets up to 10GB in size, are we blocked?</a:t>
            </a:r>
          </a:p>
          <a:p>
            <a:pPr marL="171450" indent="-171450">
              <a:buFont typeface="Arial" panose="020B0604020202020204" pitchFamily="34" charset="0"/>
              <a:buChar char="•"/>
            </a:pPr>
            <a:r>
              <a:rPr lang="en-US" dirty="0"/>
              <a:t>While not required in the short term, would our machine learning approach enable us to support reinforcement learning (whereby recommendations that lead to a purchase are preferred over time)?</a:t>
            </a:r>
          </a:p>
          <a:p>
            <a:pPr marL="171450" indent="-171450">
              <a:buFont typeface="Arial" panose="020B0604020202020204" pitchFamily="34" charset="0"/>
              <a:buChar char="•"/>
            </a:pPr>
            <a:r>
              <a:rPr lang="en-US" dirty="0"/>
              <a:t>We are concerned that training our models will take too long.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we really perform real-time analytics using only a single data store? We cannot afford to lose any of our purchase transaction data.</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Intelligent vending machines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788282996"/>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170920"/>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Prepare to 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20000"/>
          </a:bodyPr>
          <a:lstStyle/>
          <a:p>
            <a:r>
              <a:rPr lang="en-US" sz="3600" dirty="0"/>
              <a:t>Grant Trey, Chief Innovation Officer, Trey Research</a:t>
            </a:r>
          </a:p>
          <a:p>
            <a:endParaRPr lang="en-US" sz="3600" dirty="0"/>
          </a:p>
          <a:p>
            <a:r>
              <a:rPr lang="en-US" sz="3600" dirty="0"/>
              <a:t>Dan Cole, VP of Engineering, Trey Research</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Preferred 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rom a high-level, the commerce solution uses an API App to host the Payments web service with which the Vending Machine interacts to conduct purchase transactions.  The Payment Web API invokes a 3rd party payment gateway as needed for authorizing and capturing credit card payments, and logs the purchase transaction to SQL DB. The data for these purchase transactions is stored using an In-Memory table with a Columnar Index, which will support the write-heavy workload while still allowing analytics to operate, such as queries coming from Power BI Desktop.">
            <a:extLst>
              <a:ext uri="{FF2B5EF4-FFF2-40B4-BE49-F238E27FC236}">
                <a16:creationId xmlns:a16="http://schemas.microsoft.com/office/drawing/2014/main" id="{A60A531A-22D9-46B2-BED7-8C38219279EB}"/>
              </a:ext>
            </a:extLst>
          </p:cNvPr>
          <p:cNvPicPr>
            <a:picLocks noChangeAspect="1"/>
          </p:cNvPicPr>
          <p:nvPr/>
        </p:nvPicPr>
        <p:blipFill>
          <a:blip r:embed="rId3"/>
          <a:stretch>
            <a:fillRect/>
          </a:stretch>
        </p:blipFill>
        <p:spPr>
          <a:xfrm>
            <a:off x="939372" y="1189176"/>
            <a:ext cx="10315576" cy="5466166"/>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Commerce</a:t>
            </a:r>
          </a:p>
        </p:txBody>
      </p:sp>
      <p:pic>
        <p:nvPicPr>
          <p:cNvPr id="7" name="Picture 6" descr="Commerce Solution diagram is shown with interactions between the Vending Machine, Payments API and SQL Database.  There is a connection between the Payments API and a 3rd party payment gateway.">
            <a:extLst>
              <a:ext uri="{FF2B5EF4-FFF2-40B4-BE49-F238E27FC236}">
                <a16:creationId xmlns:a16="http://schemas.microsoft.com/office/drawing/2014/main" id="{AAF32F96-B6F3-4EB4-ABD1-530FABE9C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87" y="1189176"/>
            <a:ext cx="12192000" cy="5485072"/>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893463"/>
          </a:xfrm>
        </p:spPr>
        <p:txBody>
          <a:bodyPr>
            <a:normAutofit/>
          </a:bodyPr>
          <a:lstStyle/>
          <a:p>
            <a:pPr marL="0" indent="0">
              <a:buNone/>
            </a:pPr>
            <a:r>
              <a:rPr lang="en-US" sz="3600" dirty="0">
                <a:solidFill>
                  <a:schemeClr val="tx1"/>
                </a:solidFill>
                <a:latin typeface="+mj-lt"/>
              </a:rPr>
              <a:t>Engagement Analytics</a:t>
            </a:r>
          </a:p>
        </p:txBody>
      </p:sp>
      <p:pic>
        <p:nvPicPr>
          <p:cNvPr id="12" name="Picture 11" descr="Engagement Analytics architecture is shown which includes the interaction of the Vending machine, IoT Hub, Blob Storage and the Web App.  IoT hub is shown connected to a Web Jo and Azrue Data Lake Store.">
            <a:extLst>
              <a:ext uri="{FF2B5EF4-FFF2-40B4-BE49-F238E27FC236}">
                <a16:creationId xmlns:a16="http://schemas.microsoft.com/office/drawing/2014/main" id="{B9DD5160-CB49-496C-8D45-467579C2F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61" y="2001075"/>
            <a:ext cx="12192000" cy="5499897"/>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Facial Demographics</a:t>
            </a:r>
          </a:p>
        </p:txBody>
      </p:sp>
      <p:pic>
        <p:nvPicPr>
          <p:cNvPr id="7" name="Picture 6" descr="Facial Demographics is shown. The Vending machine is shown connected to the API app which is in turn connected to the Facial API.  Blob Storage is shown connected to the API app.">
            <a:extLst>
              <a:ext uri="{FF2B5EF4-FFF2-40B4-BE49-F238E27FC236}">
                <a16:creationId xmlns:a16="http://schemas.microsoft.com/office/drawing/2014/main" id="{44A51F17-D560-4C91-98AA-16B64F91A9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640" y="753084"/>
            <a:ext cx="9070485" cy="5873562"/>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Intelligent Promotions</a:t>
            </a:r>
          </a:p>
        </p:txBody>
      </p:sp>
      <p:pic>
        <p:nvPicPr>
          <p:cNvPr id="10" name="Picture 9" descr="The Promotions are shown as a result of a workflow of products.  The Azure Data Lake Store feeds, HD Insight with Spark, R Server is used along with Machine Learning to product a recommend promotion based to the customer.">
            <a:extLst>
              <a:ext uri="{FF2B5EF4-FFF2-40B4-BE49-F238E27FC236}">
                <a16:creationId xmlns:a16="http://schemas.microsoft.com/office/drawing/2014/main" id="{29143E8A-2B18-4409-8363-1C72E4161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119" y="506776"/>
            <a:ext cx="10233289" cy="685800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Intelligent Promotions</a:t>
            </a:r>
          </a:p>
        </p:txBody>
      </p:sp>
      <p:pic>
        <p:nvPicPr>
          <p:cNvPr id="7" name="Picture 6" descr="Operationalized Promo with the same group of products is shown as operationalized to via the publication of a Web Service.">
            <a:extLst>
              <a:ext uri="{FF2B5EF4-FFF2-40B4-BE49-F238E27FC236}">
                <a16:creationId xmlns:a16="http://schemas.microsoft.com/office/drawing/2014/main" id="{C774B5DC-F56C-4CC3-8780-AB4C44191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63" y="616944"/>
            <a:ext cx="10917393" cy="6858000"/>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584795" cy="310854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IoT solution for intelligent vending machines, leveraging facial feature recognition and Azure Machine Learning, to gain a better understanding of building cloud-based machine learning apps and real-time analytics with SQL Database in-memory and columnar indexing.</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architect IoT solutions leveraging cloud-based machine learning services and real-time analytics.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a:normAutofit/>
          </a:bodyPr>
          <a:lstStyle/>
          <a:p>
            <a:pPr marL="0" indent="0">
              <a:buNone/>
            </a:pPr>
            <a:r>
              <a:rPr lang="en-US" sz="3600" dirty="0">
                <a:solidFill>
                  <a:schemeClr val="tx1"/>
                </a:solidFill>
                <a:latin typeface="+mj-lt"/>
              </a:rPr>
              <a:t>Intelligent Promotions</a:t>
            </a:r>
            <a:endParaRPr lang="en-US" sz="3600" i="1" dirty="0">
              <a:solidFill>
                <a:schemeClr val="tx1"/>
              </a:solidFill>
              <a:latin typeface="Segoe UI Semilight" panose="020B0402040204020203" pitchFamily="34" charset="0"/>
              <a:cs typeface="Segoe UI Semilight" panose="020B0402040204020203" pitchFamily="34" charset="0"/>
            </a:endParaRPr>
          </a:p>
        </p:txBody>
      </p:sp>
      <p:pic>
        <p:nvPicPr>
          <p:cNvPr id="6" name="Picture 5" descr="Storage in the Solution. The Vending Machine is shown connected to IoT Hub which is directing promotions form the Web App.  The packages are stored in Blob Storage and access by the vending machine via a SAS URL.">
            <a:extLst>
              <a:ext uri="{FF2B5EF4-FFF2-40B4-BE49-F238E27FC236}">
                <a16:creationId xmlns:a16="http://schemas.microsoft.com/office/drawing/2014/main" id="{ED9B661D-B383-44C7-A117-7753B4A56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 y="1956899"/>
            <a:ext cx="12192000" cy="6139093"/>
          </a:xfrm>
          <a:prstGeom prst="rect">
            <a:avLst/>
          </a:prstGeom>
        </p:spPr>
      </p:pic>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pPr marL="0" indent="0">
              <a:buNone/>
            </a:pPr>
            <a:endParaRPr lang="en-US" sz="3200" dirty="0">
              <a:solidFill>
                <a:schemeClr val="tx1"/>
              </a:solidFill>
              <a:latin typeface="+mj-lt"/>
            </a:endParaRPr>
          </a:p>
          <a:p>
            <a:r>
              <a:rPr lang="en-US" sz="3600" dirty="0">
                <a:solidFill>
                  <a:schemeClr val="tx1"/>
                </a:solidFill>
                <a:latin typeface="Segoe UI Semilight" panose="020B0402040204020203" pitchFamily="34" charset="0"/>
                <a:cs typeface="Segoe UI Semilight" panose="020B0402040204020203" pitchFamily="34" charset="0"/>
              </a:rPr>
              <a:t>Use Power BI Desktop</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Direct Query against Azure SQL Database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Query Editor </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Publish reports to PowerBI.com</a:t>
            </a:r>
          </a:p>
        </p:txBody>
      </p:sp>
      <p:pic>
        <p:nvPicPr>
          <p:cNvPr id="8" name="Picture 7" descr="Power BI icon">
            <a:extLst>
              <a:ext uri="{FF2B5EF4-FFF2-40B4-BE49-F238E27FC236}">
                <a16:creationId xmlns:a16="http://schemas.microsoft.com/office/drawing/2014/main" id="{883CCE45-A4D1-4C56-B7B3-3C541AB4D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7386" y="1189057"/>
            <a:ext cx="2743438" cy="2743438"/>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Azure ML train large datasets?</a:t>
            </a:r>
          </a:p>
          <a:p>
            <a:endParaRPr lang="en-US" sz="3600" dirty="0">
              <a:solidFill>
                <a:schemeClr val="tx1"/>
              </a:solidFill>
            </a:endParaRPr>
          </a:p>
          <a:p>
            <a:r>
              <a:rPr lang="en-US" sz="3600" dirty="0">
                <a:solidFill>
                  <a:schemeClr val="tx1"/>
                </a:solidFill>
              </a:rPr>
              <a:t>Will ML approach facilitate reinforcement learning?</a:t>
            </a:r>
          </a:p>
          <a:p>
            <a:pPr marL="0" indent="0">
              <a:buNone/>
            </a:pPr>
            <a:endParaRPr lang="en-US" sz="3600" dirty="0">
              <a:solidFill>
                <a:schemeClr val="tx1"/>
              </a:solidFill>
            </a:endParaRPr>
          </a:p>
          <a:p>
            <a:r>
              <a:rPr lang="en-US" sz="3600" dirty="0">
                <a:solidFill>
                  <a:schemeClr val="tx1"/>
                </a:solidFill>
              </a:rPr>
              <a:t>How long does it take to create and operationalize a ML model?</a:t>
            </a:r>
          </a:p>
          <a:p>
            <a:endParaRPr lang="en-US" sz="3600" dirty="0">
              <a:solidFill>
                <a:schemeClr val="tx1"/>
              </a:solidFill>
            </a:endParaRPr>
          </a:p>
          <a:p>
            <a:r>
              <a:rPr lang="en-US" sz="3600" dirty="0">
                <a:solidFill>
                  <a:schemeClr val="tx1"/>
                </a:solidFill>
              </a:rPr>
              <a:t>Can we perform real-time analytics on a single data source?</a:t>
            </a:r>
          </a:p>
          <a:p>
            <a:endParaRPr lang="en-US" sz="3600" dirty="0">
              <a:solidFill>
                <a:schemeClr val="tx1"/>
              </a:solidFill>
            </a:endParaRPr>
          </a:p>
        </p:txBody>
      </p:sp>
      <p:pic>
        <p:nvPicPr>
          <p:cNvPr id="4" name="Picture 3" descr="Picture of a question mark icon">
            <a:extLst>
              <a:ext uri="{FF2B5EF4-FFF2-40B4-BE49-F238E27FC236}">
                <a16:creationId xmlns:a16="http://schemas.microsoft.com/office/drawing/2014/main" id="{AB7C1D33-0530-4FBA-9B1A-BD0A0DDD6896}"/>
              </a:ext>
            </a:extLst>
          </p:cNvPr>
          <p:cNvPicPr>
            <a:picLocks noChangeAspect="1"/>
          </p:cNvPicPr>
          <p:nvPr/>
        </p:nvPicPr>
        <p:blipFill>
          <a:blip r:embed="rId3"/>
          <a:stretch>
            <a:fillRect/>
          </a:stretch>
        </p:blipFill>
        <p:spPr>
          <a:xfrm>
            <a:off x="9753652" y="791480"/>
            <a:ext cx="2171428" cy="2171428"/>
          </a:xfrm>
          <a:prstGeom prst="rect">
            <a:avLst/>
          </a:prstGeom>
        </p:spPr>
      </p:pic>
      <p:pic>
        <p:nvPicPr>
          <p:cNvPr id="10" name="Picture 9" descr="Azure Machine Learning icon">
            <a:extLst>
              <a:ext uri="{FF2B5EF4-FFF2-40B4-BE49-F238E27FC236}">
                <a16:creationId xmlns:a16="http://schemas.microsoft.com/office/drawing/2014/main" id="{E48F861E-B9AE-466D-8C97-F9682E3FE3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0535" y="2903407"/>
            <a:ext cx="1737511" cy="1737511"/>
          </a:xfrm>
          <a:prstGeom prst="rect">
            <a:avLst/>
          </a:prstGeom>
        </p:spPr>
      </p:pic>
      <p:sp>
        <p:nvSpPr>
          <p:cNvPr id="7" name="Oval 6" descr="&quot;&quot;" title="&quot;&quot;">
            <a:extLst>
              <a:ext uri="{FF2B5EF4-FFF2-40B4-BE49-F238E27FC236}">
                <a16:creationId xmlns:a16="http://schemas.microsoft.com/office/drawing/2014/main" id="{7E4F877B-7EA3-4C8B-852A-3E0C3C244339}"/>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icture of a database icon">
            <a:extLst>
              <a:ext uri="{FF2B5EF4-FFF2-40B4-BE49-F238E27FC236}">
                <a16:creationId xmlns:a16="http://schemas.microsoft.com/office/drawing/2014/main" id="{8F7535F5-C48E-4773-834B-BCD6913EA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90347" y="4581266"/>
            <a:ext cx="3298038" cy="2560320"/>
          </a:xfrm>
          <a:prstGeom prst="rect">
            <a:avLst/>
          </a:prstGeom>
        </p:spPr>
      </p:pic>
    </p:spTree>
    <p:extLst>
      <p:ext uri="{BB962C8B-B14F-4D97-AF65-F5344CB8AC3E}">
        <p14:creationId xmlns:p14="http://schemas.microsoft.com/office/powerpoint/2010/main" val="106402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92500" lnSpcReduction="10000"/>
          </a:bodyPr>
          <a:lstStyle/>
          <a:p>
            <a:pPr marL="0" indent="0">
              <a:buNone/>
            </a:pPr>
            <a:r>
              <a:rPr lang="en-US" sz="3600" dirty="0">
                <a:solidFill>
                  <a:schemeClr val="tx1"/>
                </a:solidFill>
              </a:rPr>
              <a:t>“</a:t>
            </a:r>
            <a:r>
              <a:rPr lang="en-US" sz="3600" i="1" dirty="0">
                <a:solidFill>
                  <a:schemeClr val="tx1"/>
                </a:solidFill>
              </a:rPr>
              <a:t>We are predicting a future full of intelligent vending machines, thanks to Azure.</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Grant Trey, Chief Innovation Officer, Trey Research</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oT Hub icon">
            <a:extLst>
              <a:ext uri="{FF2B5EF4-FFF2-40B4-BE49-F238E27FC236}">
                <a16:creationId xmlns:a16="http://schemas.microsoft.com/office/drawing/2014/main" id="{D3E4D8FB-C3FA-42E8-873F-66D43CF47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9322" y="1189176"/>
            <a:ext cx="2743438" cy="2743438"/>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lnSpcReduction="10000"/>
          </a:bodyPr>
          <a:lstStyle/>
          <a:p>
            <a:r>
              <a:rPr lang="en-US" sz="3600" dirty="0">
                <a:solidFill>
                  <a:schemeClr val="tx1"/>
                </a:solidFill>
              </a:rPr>
              <a:t>Trey Research Inc. introduces innovative experiences that delight customers and drive sales.</a:t>
            </a:r>
          </a:p>
          <a:p>
            <a:endParaRPr lang="en-US" sz="3600" dirty="0">
              <a:solidFill>
                <a:schemeClr val="tx1"/>
              </a:solidFill>
            </a:endParaRPr>
          </a:p>
          <a:p>
            <a:r>
              <a:rPr lang="en-US" sz="3600" dirty="0"/>
              <a:t>Currently focused on intelligent, internet-connected vending machines</a:t>
            </a:r>
          </a:p>
          <a:p>
            <a:pPr marL="0" indent="0">
              <a:buNone/>
            </a:pPr>
            <a:endParaRPr lang="en-US" sz="3600" dirty="0"/>
          </a:p>
          <a:p>
            <a:r>
              <a:rPr lang="en-US" sz="3600" dirty="0"/>
              <a:t>Looking to address commerce, engagement analytics, and intelligent promotions</a:t>
            </a:r>
          </a:p>
          <a:p>
            <a:pPr marL="0" indent="0">
              <a:buNone/>
            </a:pPr>
            <a:endParaRPr lang="en-US" sz="3600" dirty="0"/>
          </a:p>
          <a:p>
            <a:pPr marL="0" indent="0">
              <a:buNone/>
            </a:pPr>
            <a:endParaRPr lang="en-US" sz="3600" dirty="0">
              <a:solidFill>
                <a:schemeClr val="tx1"/>
              </a:solidFill>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5656"/>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343752" cy="5193150"/>
          </a:xfrm>
        </p:spPr>
        <p:txBody>
          <a:bodyPr>
            <a:normAutofit/>
          </a:bodyPr>
          <a:lstStyle/>
          <a:p>
            <a:r>
              <a:rPr lang="en-US" sz="3600" dirty="0"/>
              <a:t>Modernize handling of purchase transactions</a:t>
            </a:r>
          </a:p>
          <a:p>
            <a:endParaRPr lang="en-US" sz="3600" dirty="0"/>
          </a:p>
          <a:p>
            <a:r>
              <a:rPr lang="en-US" sz="3600" dirty="0"/>
              <a:t>Collect telemetry to gain insights into purchasing behaviors</a:t>
            </a:r>
          </a:p>
          <a:p>
            <a:endParaRPr lang="en-US" sz="3600" dirty="0"/>
          </a:p>
          <a:p>
            <a:r>
              <a:rPr lang="en-US" sz="3600" dirty="0"/>
              <a:t>Target promotions based on facial feature recognition</a:t>
            </a:r>
          </a:p>
          <a:p>
            <a:endParaRPr lang="en-US" sz="3600" dirty="0"/>
          </a:p>
        </p:txBody>
      </p:sp>
      <p:pic>
        <p:nvPicPr>
          <p:cNvPr id="6" name="Picture 5" descr="Icons for services used in this whiteboard design session.">
            <a:extLst>
              <a:ext uri="{FF2B5EF4-FFF2-40B4-BE49-F238E27FC236}">
                <a16:creationId xmlns:a16="http://schemas.microsoft.com/office/drawing/2014/main" id="{B880A977-0D98-402B-822A-FE2FC90CC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8800" y="636790"/>
            <a:ext cx="2560542" cy="5584420"/>
          </a:xfrm>
          <a:prstGeom prst="rect">
            <a:avLst/>
          </a:prstGeom>
        </p:spPr>
      </p:pic>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Handle high volumes of telemetry data</a:t>
            </a:r>
          </a:p>
          <a:p>
            <a:endParaRPr lang="en-US" sz="3600" dirty="0"/>
          </a:p>
          <a:p>
            <a:r>
              <a:rPr lang="en-US" sz="3600" dirty="0"/>
              <a:t>Data store with real-time analytics and OLTP</a:t>
            </a:r>
          </a:p>
          <a:p>
            <a:endParaRPr lang="en-US" sz="3600" dirty="0"/>
          </a:p>
          <a:p>
            <a:r>
              <a:rPr lang="en-US" sz="3600" dirty="0"/>
              <a:t>Unlimited storage capacity</a:t>
            </a:r>
          </a:p>
          <a:p>
            <a:endParaRPr lang="en-US" sz="3600" dirty="0"/>
          </a:p>
          <a:p>
            <a:endParaRPr lang="en-US" sz="3600" dirty="0"/>
          </a:p>
        </p:txBody>
      </p:sp>
      <p:pic>
        <p:nvPicPr>
          <p:cNvPr id="8" name="Picture 7" descr="Customer needs">
            <a:extLst>
              <a:ext uri="{FF2B5EF4-FFF2-40B4-BE49-F238E27FC236}">
                <a16:creationId xmlns:a16="http://schemas.microsoft.com/office/drawing/2014/main" id="{4CCC1D75-BF73-47A8-9366-D32E2B45A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9057"/>
            <a:ext cx="2743438" cy="2743438"/>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Machine learning platform allowing large datasets and use of R</a:t>
            </a:r>
          </a:p>
          <a:p>
            <a:endParaRPr lang="en-US" sz="3600" dirty="0"/>
          </a:p>
          <a:p>
            <a:r>
              <a:rPr lang="en-US" sz="3600" dirty="0"/>
              <a:t>Facial feature recognition capabilities</a:t>
            </a:r>
          </a:p>
          <a:p>
            <a:pPr marL="0" indent="0">
              <a:buNone/>
            </a:pPr>
            <a:endParaRPr lang="en-US" sz="3600" dirty="0"/>
          </a:p>
          <a:p>
            <a:r>
              <a:rPr lang="en-US" sz="3600" dirty="0"/>
              <a:t>Ability to explore and visualize data</a:t>
            </a:r>
          </a:p>
          <a:p>
            <a:endParaRPr lang="en-US" sz="3600" dirty="0"/>
          </a:p>
          <a:p>
            <a:endParaRPr lang="en-US" sz="3600" dirty="0"/>
          </a:p>
          <a:p>
            <a:endParaRPr lang="en-US" sz="3600" dirty="0"/>
          </a:p>
        </p:txBody>
      </p:sp>
      <p:pic>
        <p:nvPicPr>
          <p:cNvPr id="7" name="Picture 6" descr="Customer needs">
            <a:extLst>
              <a:ext uri="{FF2B5EF4-FFF2-40B4-BE49-F238E27FC236}">
                <a16:creationId xmlns:a16="http://schemas.microsoft.com/office/drawing/2014/main" id="{8F986869-8342-4B1A-801F-C24A8B589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9057"/>
            <a:ext cx="2743438" cy="2743438"/>
          </a:xfrm>
          <a:prstGeom prst="rect">
            <a:avLst/>
          </a:prstGeom>
        </p:spPr>
      </p:pic>
    </p:spTree>
    <p:extLst>
      <p:ext uri="{BB962C8B-B14F-4D97-AF65-F5344CB8AC3E}">
        <p14:creationId xmlns:p14="http://schemas.microsoft.com/office/powerpoint/2010/main" val="208713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Azure ML train large datasets?</a:t>
            </a:r>
          </a:p>
          <a:p>
            <a:endParaRPr lang="en-US" sz="3600" dirty="0">
              <a:solidFill>
                <a:schemeClr val="tx1"/>
              </a:solidFill>
            </a:endParaRPr>
          </a:p>
          <a:p>
            <a:r>
              <a:rPr lang="en-US" sz="3600" dirty="0">
                <a:solidFill>
                  <a:schemeClr val="tx1"/>
                </a:solidFill>
              </a:rPr>
              <a:t>Will ML approach facilitate reinforcement learning?</a:t>
            </a:r>
          </a:p>
          <a:p>
            <a:pPr marL="0" indent="0">
              <a:buNone/>
            </a:pPr>
            <a:endParaRPr lang="en-US" sz="3600" dirty="0">
              <a:solidFill>
                <a:schemeClr val="tx1"/>
              </a:solidFill>
            </a:endParaRPr>
          </a:p>
          <a:p>
            <a:r>
              <a:rPr lang="en-US" sz="3600" dirty="0">
                <a:solidFill>
                  <a:schemeClr val="tx1"/>
                </a:solidFill>
              </a:rPr>
              <a:t>How long does it take to create and operationalize a ML model?</a:t>
            </a:r>
          </a:p>
          <a:p>
            <a:endParaRPr lang="en-US" sz="3600" dirty="0">
              <a:solidFill>
                <a:schemeClr val="tx1"/>
              </a:solidFill>
            </a:endParaRPr>
          </a:p>
          <a:p>
            <a:r>
              <a:rPr lang="en-US" sz="3600" dirty="0">
                <a:solidFill>
                  <a:schemeClr val="tx1"/>
                </a:solidFill>
              </a:rPr>
              <a:t>Can we perform real-time analytics on a single data source?</a:t>
            </a:r>
          </a:p>
          <a:p>
            <a:endParaRPr lang="en-US" sz="3600" dirty="0">
              <a:solidFill>
                <a:schemeClr val="tx1"/>
              </a:solidFill>
            </a:endParaRPr>
          </a:p>
        </p:txBody>
      </p:sp>
      <p:pic>
        <p:nvPicPr>
          <p:cNvPr id="11" name="Picture 10" descr="Picture of a 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31979"/>
            <a:ext cx="2171428" cy="2171428"/>
          </a:xfrm>
          <a:prstGeom prst="rect">
            <a:avLst/>
          </a:prstGeom>
        </p:spPr>
      </p:pic>
      <p:pic>
        <p:nvPicPr>
          <p:cNvPr id="6" name="Picture 5" descr="Azure Machine Learning icon">
            <a:extLst>
              <a:ext uri="{FF2B5EF4-FFF2-40B4-BE49-F238E27FC236}">
                <a16:creationId xmlns:a16="http://schemas.microsoft.com/office/drawing/2014/main" id="{D9E68D0E-EC0D-4A22-982E-C1F0866DE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0535" y="2903407"/>
            <a:ext cx="1737511" cy="1737511"/>
          </a:xfrm>
          <a:prstGeom prst="rect">
            <a:avLst/>
          </a:prstGeom>
        </p:spPr>
      </p:pic>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Database icon">
            <a:extLst>
              <a:ext uri="{FF2B5EF4-FFF2-40B4-BE49-F238E27FC236}">
                <a16:creationId xmlns:a16="http://schemas.microsoft.com/office/drawing/2014/main" id="{15C52E77-1326-453A-BE8E-09A597A34E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90271" y="4617638"/>
            <a:ext cx="3298038" cy="256032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Common scenarios for Internet of Things. Screenshot of a sample Internet of Things workflow, which is broken into On-Premises and Azure services.">
            <a:extLst>
              <a:ext uri="{FF2B5EF4-FFF2-40B4-BE49-F238E27FC236}">
                <a16:creationId xmlns:a16="http://schemas.microsoft.com/office/drawing/2014/main" id="{7C656DEF-0EA0-44A5-8026-0E4F86404059}"/>
              </a:ext>
            </a:extLst>
          </p:cNvPr>
          <p:cNvPicPr>
            <a:picLocks noChangeAspect="1"/>
          </p:cNvPicPr>
          <p:nvPr/>
        </p:nvPicPr>
        <p:blipFill>
          <a:blip r:embed="rId3"/>
          <a:stretch>
            <a:fillRect/>
          </a:stretch>
        </p:blipFill>
        <p:spPr>
          <a:xfrm>
            <a:off x="1481287" y="1189176"/>
            <a:ext cx="9231746" cy="547301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3292</Words>
  <Application>Microsoft Office PowerPoint</Application>
  <PresentationFormat>Widescreen</PresentationFormat>
  <Paragraphs>262</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Semilight</vt:lpstr>
      <vt:lpstr>Wingdings</vt:lpstr>
      <vt:lpstr>2_Server and Cloud 2013</vt:lpstr>
      <vt:lpstr>C+E Readiness Template</vt:lpstr>
      <vt:lpstr>Intelligent vending machines</vt:lpstr>
      <vt:lpstr>Abstract and learning objectives</vt:lpstr>
      <vt:lpstr>Step 1: Review the customer case study</vt:lpstr>
      <vt:lpstr>Customer situation </vt:lpstr>
      <vt:lpstr>Customer situation </vt:lpstr>
      <vt:lpstr>Customer needs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2018-06-04T19:10:09Z</dcterms:created>
  <dcterms:modified xsi:type="dcterms:W3CDTF">2018-10-27T19:23:35Z</dcterms:modified>
</cp:coreProperties>
</file>